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3" r:id="rId3"/>
    <p:sldId id="279" r:id="rId4"/>
    <p:sldId id="280" r:id="rId5"/>
    <p:sldId id="281" r:id="rId6"/>
    <p:sldId id="296" r:id="rId7"/>
    <p:sldId id="284" r:id="rId8"/>
    <p:sldId id="283" r:id="rId9"/>
    <p:sldId id="285" r:id="rId10"/>
    <p:sldId id="286" r:id="rId11"/>
    <p:sldId id="276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2" y="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AE83E-17A1-4678-87FD-F3FCB0A224C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9FA7C6A-DF68-4F2F-9028-F458720A932B}">
      <dgm:prSet phldrT="[Text]"/>
      <dgm:spPr/>
      <dgm:t>
        <a:bodyPr/>
        <a:lstStyle/>
        <a:p>
          <a:r>
            <a:rPr lang="en-US" dirty="0" smtClean="0"/>
            <a:t>Plasma radiation</a:t>
          </a:r>
          <a:endParaRPr lang="de-DE" dirty="0"/>
        </a:p>
      </dgm:t>
    </dgm:pt>
    <dgm:pt modelId="{D9E804B3-6785-4F6F-96DD-DBF30B661A3D}" type="parTrans" cxnId="{A54A555A-1770-4377-A73E-D0D97EFC7E87}">
      <dgm:prSet/>
      <dgm:spPr/>
      <dgm:t>
        <a:bodyPr/>
        <a:lstStyle/>
        <a:p>
          <a:endParaRPr lang="de-DE"/>
        </a:p>
      </dgm:t>
    </dgm:pt>
    <dgm:pt modelId="{15B273E4-DC53-4D01-9B24-D94CE7995907}" type="sibTrans" cxnId="{A54A555A-1770-4377-A73E-D0D97EFC7E87}">
      <dgm:prSet/>
      <dgm:spPr/>
      <dgm:t>
        <a:bodyPr/>
        <a:lstStyle/>
        <a:p>
          <a:endParaRPr lang="de-DE"/>
        </a:p>
      </dgm:t>
    </dgm:pt>
    <dgm:pt modelId="{F20A8A1C-9198-45D5-B473-1A70EC30E7EC}">
      <dgm:prSet phldrT="[Text]"/>
      <dgm:spPr/>
      <dgm:t>
        <a:bodyPr/>
        <a:lstStyle/>
        <a:p>
          <a:r>
            <a:rPr lang="en-US" dirty="0" smtClean="0"/>
            <a:t>Data </a:t>
          </a:r>
          <a:r>
            <a:rPr lang="en-US" dirty="0" smtClean="0"/>
            <a:t>acquisition </a:t>
          </a:r>
          <a:r>
            <a:rPr lang="en-US" dirty="0" smtClean="0"/>
            <a:t>&amp; calibrations</a:t>
          </a:r>
          <a:endParaRPr lang="de-DE" dirty="0"/>
        </a:p>
      </dgm:t>
    </dgm:pt>
    <dgm:pt modelId="{6DFBA8C0-0BD7-4985-9CCE-A8DC37C77C39}" type="parTrans" cxnId="{63CF2359-CCC4-4B63-807D-A6C53B2C5A10}">
      <dgm:prSet/>
      <dgm:spPr/>
      <dgm:t>
        <a:bodyPr/>
        <a:lstStyle/>
        <a:p>
          <a:endParaRPr lang="de-DE"/>
        </a:p>
      </dgm:t>
    </dgm:pt>
    <dgm:pt modelId="{28FBC550-366F-4A81-B3B2-1AF23342C465}" type="sibTrans" cxnId="{63CF2359-CCC4-4B63-807D-A6C53B2C5A10}">
      <dgm:prSet/>
      <dgm:spPr/>
      <dgm:t>
        <a:bodyPr/>
        <a:lstStyle/>
        <a:p>
          <a:endParaRPr lang="de-DE"/>
        </a:p>
      </dgm:t>
    </dgm:pt>
    <dgm:pt modelId="{F527F029-2C14-4F57-85A9-2B69451760CD}">
      <dgm:prSet phldrT="[Text]"/>
      <dgm:spPr/>
      <dgm:t>
        <a:bodyPr/>
        <a:lstStyle/>
        <a:p>
          <a:r>
            <a:rPr lang="en-US" dirty="0" smtClean="0"/>
            <a:t>FIFO multi/single LOS feedback</a:t>
          </a:r>
          <a:endParaRPr lang="de-DE" dirty="0"/>
        </a:p>
      </dgm:t>
    </dgm:pt>
    <dgm:pt modelId="{498B88B9-5409-42A8-B049-7C0FE28DC6F8}" type="parTrans" cxnId="{D9E187D6-28F3-44DD-B08E-679730CAD538}">
      <dgm:prSet/>
      <dgm:spPr/>
      <dgm:t>
        <a:bodyPr/>
        <a:lstStyle/>
        <a:p>
          <a:endParaRPr lang="de-DE"/>
        </a:p>
      </dgm:t>
    </dgm:pt>
    <dgm:pt modelId="{88A618CB-9CEA-4FC3-A2D8-29B9856E871C}" type="sibTrans" cxnId="{D9E187D6-28F3-44DD-B08E-679730CAD538}">
      <dgm:prSet/>
      <dgm:spPr/>
      <dgm:t>
        <a:bodyPr/>
        <a:lstStyle/>
        <a:p>
          <a:endParaRPr lang="de-DE"/>
        </a:p>
      </dgm:t>
    </dgm:pt>
    <dgm:pt modelId="{68BA2DF7-C68C-402D-A292-DF70E26AA729}">
      <dgm:prSet phldrT="[Text]"/>
      <dgm:spPr/>
      <dgm:t>
        <a:bodyPr/>
        <a:lstStyle/>
        <a:p>
          <a:r>
            <a:rPr lang="de-DE" dirty="0" smtClean="0"/>
            <a:t>Fast </a:t>
          </a:r>
          <a:r>
            <a:rPr lang="de-DE" dirty="0" err="1" smtClean="0"/>
            <a:t>valve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thermal </a:t>
          </a:r>
          <a:r>
            <a:rPr lang="de-DE" dirty="0" err="1" smtClean="0"/>
            <a:t>helium</a:t>
          </a:r>
          <a:r>
            <a:rPr lang="de-DE" dirty="0" smtClean="0"/>
            <a:t> beam</a:t>
          </a:r>
          <a:endParaRPr lang="de-DE" dirty="0"/>
        </a:p>
      </dgm:t>
    </dgm:pt>
    <dgm:pt modelId="{D26B1F61-7658-4BD0-B02B-2A412B197A17}" type="parTrans" cxnId="{4D4CF3F3-C16F-4AFB-A434-B18C783B4161}">
      <dgm:prSet/>
      <dgm:spPr/>
      <dgm:t>
        <a:bodyPr/>
        <a:lstStyle/>
        <a:p>
          <a:endParaRPr lang="de-DE"/>
        </a:p>
      </dgm:t>
    </dgm:pt>
    <dgm:pt modelId="{255A3769-6BBF-4FA3-9F32-0D4F8E1351CB}" type="sibTrans" cxnId="{4D4CF3F3-C16F-4AFB-A434-B18C783B4161}">
      <dgm:prSet/>
      <dgm:spPr/>
      <dgm:t>
        <a:bodyPr/>
        <a:lstStyle/>
        <a:p>
          <a:endParaRPr lang="de-DE"/>
        </a:p>
      </dgm:t>
    </dgm:pt>
    <dgm:pt modelId="{18B5F0DA-2580-4B22-9D33-91756A5F6585}">
      <dgm:prSet phldrT="[Text]"/>
      <dgm:spPr/>
      <dgm:t>
        <a:bodyPr/>
        <a:lstStyle/>
        <a:p>
          <a:r>
            <a:rPr lang="en-US" dirty="0" smtClean="0"/>
            <a:t>Plasma feedback</a:t>
          </a:r>
          <a:endParaRPr lang="de-DE" dirty="0"/>
        </a:p>
      </dgm:t>
    </dgm:pt>
    <dgm:pt modelId="{78242E61-AD63-4895-870D-F9B62CB4A587}" type="parTrans" cxnId="{A338FC10-DC23-4E24-8A6B-6FED7CB918A1}">
      <dgm:prSet/>
      <dgm:spPr/>
      <dgm:t>
        <a:bodyPr/>
        <a:lstStyle/>
        <a:p>
          <a:endParaRPr lang="de-DE"/>
        </a:p>
      </dgm:t>
    </dgm:pt>
    <dgm:pt modelId="{E34B1D84-6E79-4281-8D99-F8F5F418DD12}" type="sibTrans" cxnId="{A338FC10-DC23-4E24-8A6B-6FED7CB918A1}">
      <dgm:prSet/>
      <dgm:spPr/>
      <dgm:t>
        <a:bodyPr/>
        <a:lstStyle/>
        <a:p>
          <a:endParaRPr lang="de-DE"/>
        </a:p>
      </dgm:t>
    </dgm:pt>
    <dgm:pt modelId="{50BA71B3-3B46-4355-83D4-2D2275857FEE}" type="pres">
      <dgm:prSet presAssocID="{441AE83E-17A1-4678-87FD-F3FCB0A22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B991BC-79EC-463C-8263-6CB27C3E5DDD}" type="pres">
      <dgm:prSet presAssocID="{441AE83E-17A1-4678-87FD-F3FCB0A224C3}" presName="cycle" presStyleCnt="0"/>
      <dgm:spPr/>
    </dgm:pt>
    <dgm:pt modelId="{C0E1FB8D-8FC2-4759-84EB-2213673EBDA9}" type="pres">
      <dgm:prSet presAssocID="{D9FA7C6A-DF68-4F2F-9028-F458720A932B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A7DE56-24F8-49A1-909A-77DEA273B87F}" type="pres">
      <dgm:prSet presAssocID="{15B273E4-DC53-4D01-9B24-D94CE7995907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87E0A484-D71C-48AF-A054-B102A51CF9FC}" type="pres">
      <dgm:prSet presAssocID="{F20A8A1C-9198-45D5-B473-1A70EC30E7EC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025193-2077-4211-94C1-1EB5E469EC29}" type="pres">
      <dgm:prSet presAssocID="{F527F029-2C14-4F57-85A9-2B69451760CD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B0AE6F-1B05-46F9-9FC6-6483463CF5C7}" type="pres">
      <dgm:prSet presAssocID="{68BA2DF7-C68C-402D-A292-DF70E26AA729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27ABD0-CF5D-43CA-806A-4C3C357EDE44}" type="pres">
      <dgm:prSet presAssocID="{18B5F0DA-2580-4B22-9D33-91756A5F658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54A555A-1770-4377-A73E-D0D97EFC7E87}" srcId="{441AE83E-17A1-4678-87FD-F3FCB0A224C3}" destId="{D9FA7C6A-DF68-4F2F-9028-F458720A932B}" srcOrd="0" destOrd="0" parTransId="{D9E804B3-6785-4F6F-96DD-DBF30B661A3D}" sibTransId="{15B273E4-DC53-4D01-9B24-D94CE7995907}"/>
    <dgm:cxn modelId="{E722644D-90AF-4FA3-86A5-A09C71FB872D}" type="presOf" srcId="{D9FA7C6A-DF68-4F2F-9028-F458720A932B}" destId="{C0E1FB8D-8FC2-4759-84EB-2213673EBDA9}" srcOrd="0" destOrd="0" presId="urn:microsoft.com/office/officeart/2005/8/layout/cycle3"/>
    <dgm:cxn modelId="{4D4CF3F3-C16F-4AFB-A434-B18C783B4161}" srcId="{441AE83E-17A1-4678-87FD-F3FCB0A224C3}" destId="{68BA2DF7-C68C-402D-A292-DF70E26AA729}" srcOrd="3" destOrd="0" parTransId="{D26B1F61-7658-4BD0-B02B-2A412B197A17}" sibTransId="{255A3769-6BBF-4FA3-9F32-0D4F8E1351CB}"/>
    <dgm:cxn modelId="{AA91F1A1-F1F9-4278-98C1-ABBDD85E642C}" type="presOf" srcId="{441AE83E-17A1-4678-87FD-F3FCB0A224C3}" destId="{50BA71B3-3B46-4355-83D4-2D2275857FEE}" srcOrd="0" destOrd="0" presId="urn:microsoft.com/office/officeart/2005/8/layout/cycle3"/>
    <dgm:cxn modelId="{2696880C-EDB8-4B28-99C4-22BD4E0274FF}" type="presOf" srcId="{F20A8A1C-9198-45D5-B473-1A70EC30E7EC}" destId="{87E0A484-D71C-48AF-A054-B102A51CF9FC}" srcOrd="0" destOrd="0" presId="urn:microsoft.com/office/officeart/2005/8/layout/cycle3"/>
    <dgm:cxn modelId="{F1FDBD54-3E62-4591-AF19-8DA6978C9B9B}" type="presOf" srcId="{F527F029-2C14-4F57-85A9-2B69451760CD}" destId="{7C025193-2077-4211-94C1-1EB5E469EC29}" srcOrd="0" destOrd="0" presId="urn:microsoft.com/office/officeart/2005/8/layout/cycle3"/>
    <dgm:cxn modelId="{07E6F30D-E135-4492-B0A0-F86862770A2F}" type="presOf" srcId="{18B5F0DA-2580-4B22-9D33-91756A5F6585}" destId="{2827ABD0-CF5D-43CA-806A-4C3C357EDE44}" srcOrd="0" destOrd="0" presId="urn:microsoft.com/office/officeart/2005/8/layout/cycle3"/>
    <dgm:cxn modelId="{D9E187D6-28F3-44DD-B08E-679730CAD538}" srcId="{441AE83E-17A1-4678-87FD-F3FCB0A224C3}" destId="{F527F029-2C14-4F57-85A9-2B69451760CD}" srcOrd="2" destOrd="0" parTransId="{498B88B9-5409-42A8-B049-7C0FE28DC6F8}" sibTransId="{88A618CB-9CEA-4FC3-A2D8-29B9856E871C}"/>
    <dgm:cxn modelId="{63CF2359-CCC4-4B63-807D-A6C53B2C5A10}" srcId="{441AE83E-17A1-4678-87FD-F3FCB0A224C3}" destId="{F20A8A1C-9198-45D5-B473-1A70EC30E7EC}" srcOrd="1" destOrd="0" parTransId="{6DFBA8C0-0BD7-4985-9CCE-A8DC37C77C39}" sibTransId="{28FBC550-366F-4A81-B3B2-1AF23342C465}"/>
    <dgm:cxn modelId="{A338FC10-DC23-4E24-8A6B-6FED7CB918A1}" srcId="{441AE83E-17A1-4678-87FD-F3FCB0A224C3}" destId="{18B5F0DA-2580-4B22-9D33-91756A5F6585}" srcOrd="4" destOrd="0" parTransId="{78242E61-AD63-4895-870D-F9B62CB4A587}" sibTransId="{E34B1D84-6E79-4281-8D99-F8F5F418DD12}"/>
    <dgm:cxn modelId="{63A74C89-6CA6-4913-8FDE-F9D8E25D699F}" type="presOf" srcId="{68BA2DF7-C68C-402D-A292-DF70E26AA729}" destId="{19B0AE6F-1B05-46F9-9FC6-6483463CF5C7}" srcOrd="0" destOrd="0" presId="urn:microsoft.com/office/officeart/2005/8/layout/cycle3"/>
    <dgm:cxn modelId="{DDAE21D2-48EF-41EF-9D29-78D10A1A38CF}" type="presOf" srcId="{15B273E4-DC53-4D01-9B24-D94CE7995907}" destId="{65A7DE56-24F8-49A1-909A-77DEA273B87F}" srcOrd="0" destOrd="0" presId="urn:microsoft.com/office/officeart/2005/8/layout/cycle3"/>
    <dgm:cxn modelId="{DD7D0BE6-1D20-47B9-8376-1A0C2C731E68}" type="presParOf" srcId="{50BA71B3-3B46-4355-83D4-2D2275857FEE}" destId="{55B991BC-79EC-463C-8263-6CB27C3E5DDD}" srcOrd="0" destOrd="0" presId="urn:microsoft.com/office/officeart/2005/8/layout/cycle3"/>
    <dgm:cxn modelId="{64D189EA-CCA3-42BE-8B65-CC037780D6C0}" type="presParOf" srcId="{55B991BC-79EC-463C-8263-6CB27C3E5DDD}" destId="{C0E1FB8D-8FC2-4759-84EB-2213673EBDA9}" srcOrd="0" destOrd="0" presId="urn:microsoft.com/office/officeart/2005/8/layout/cycle3"/>
    <dgm:cxn modelId="{DCFDF656-24FE-4A08-B5F5-F1A47E3C2053}" type="presParOf" srcId="{55B991BC-79EC-463C-8263-6CB27C3E5DDD}" destId="{65A7DE56-24F8-49A1-909A-77DEA273B87F}" srcOrd="1" destOrd="0" presId="urn:microsoft.com/office/officeart/2005/8/layout/cycle3"/>
    <dgm:cxn modelId="{650A5FF6-9162-4F83-9631-9D542857D683}" type="presParOf" srcId="{55B991BC-79EC-463C-8263-6CB27C3E5DDD}" destId="{87E0A484-D71C-48AF-A054-B102A51CF9FC}" srcOrd="2" destOrd="0" presId="urn:microsoft.com/office/officeart/2005/8/layout/cycle3"/>
    <dgm:cxn modelId="{83128248-A74E-43E3-A96D-0C6DC0FB5642}" type="presParOf" srcId="{55B991BC-79EC-463C-8263-6CB27C3E5DDD}" destId="{7C025193-2077-4211-94C1-1EB5E469EC29}" srcOrd="3" destOrd="0" presId="urn:microsoft.com/office/officeart/2005/8/layout/cycle3"/>
    <dgm:cxn modelId="{DBFA60FB-DC5B-4E83-8D63-6E1988F07763}" type="presParOf" srcId="{55B991BC-79EC-463C-8263-6CB27C3E5DDD}" destId="{19B0AE6F-1B05-46F9-9FC6-6483463CF5C7}" srcOrd="4" destOrd="0" presId="urn:microsoft.com/office/officeart/2005/8/layout/cycle3"/>
    <dgm:cxn modelId="{719DB422-FEF7-4345-845C-238F9D60F406}" type="presParOf" srcId="{55B991BC-79EC-463C-8263-6CB27C3E5DDD}" destId="{2827ABD0-CF5D-43CA-806A-4C3C357EDE4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AE83E-17A1-4678-87FD-F3FCB0A224C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9FA7C6A-DF68-4F2F-9028-F458720A932B}">
      <dgm:prSet phldrT="[Text]"/>
      <dgm:spPr/>
      <dgm:t>
        <a:bodyPr/>
        <a:lstStyle/>
        <a:p>
          <a:r>
            <a:rPr lang="en-US" dirty="0" smtClean="0"/>
            <a:t>Plasma radiation</a:t>
          </a:r>
          <a:endParaRPr lang="de-DE" dirty="0"/>
        </a:p>
      </dgm:t>
    </dgm:pt>
    <dgm:pt modelId="{D9E804B3-6785-4F6F-96DD-DBF30B661A3D}" type="parTrans" cxnId="{A54A555A-1770-4377-A73E-D0D97EFC7E87}">
      <dgm:prSet/>
      <dgm:spPr/>
      <dgm:t>
        <a:bodyPr/>
        <a:lstStyle/>
        <a:p>
          <a:endParaRPr lang="de-DE"/>
        </a:p>
      </dgm:t>
    </dgm:pt>
    <dgm:pt modelId="{15B273E4-DC53-4D01-9B24-D94CE7995907}" type="sibTrans" cxnId="{A54A555A-1770-4377-A73E-D0D97EFC7E87}">
      <dgm:prSet/>
      <dgm:spPr/>
      <dgm:t>
        <a:bodyPr/>
        <a:lstStyle/>
        <a:p>
          <a:endParaRPr lang="de-DE"/>
        </a:p>
      </dgm:t>
    </dgm:pt>
    <dgm:pt modelId="{F20A8A1C-9198-45D5-B473-1A70EC30E7EC}">
      <dgm:prSet phldrT="[Text]"/>
      <dgm:spPr/>
      <dgm:t>
        <a:bodyPr/>
        <a:lstStyle/>
        <a:p>
          <a:r>
            <a:rPr lang="en-US" dirty="0" smtClean="0"/>
            <a:t>Data </a:t>
          </a:r>
          <a:r>
            <a:rPr lang="en-US" dirty="0" smtClean="0"/>
            <a:t>acquisition </a:t>
          </a:r>
          <a:r>
            <a:rPr lang="en-US" dirty="0" smtClean="0"/>
            <a:t>&amp; calibrations</a:t>
          </a:r>
          <a:endParaRPr lang="de-DE" dirty="0"/>
        </a:p>
      </dgm:t>
    </dgm:pt>
    <dgm:pt modelId="{6DFBA8C0-0BD7-4985-9CCE-A8DC37C77C39}" type="parTrans" cxnId="{63CF2359-CCC4-4B63-807D-A6C53B2C5A10}">
      <dgm:prSet/>
      <dgm:spPr/>
      <dgm:t>
        <a:bodyPr/>
        <a:lstStyle/>
        <a:p>
          <a:endParaRPr lang="de-DE"/>
        </a:p>
      </dgm:t>
    </dgm:pt>
    <dgm:pt modelId="{28FBC550-366F-4A81-B3B2-1AF23342C465}" type="sibTrans" cxnId="{63CF2359-CCC4-4B63-807D-A6C53B2C5A10}">
      <dgm:prSet/>
      <dgm:spPr/>
      <dgm:t>
        <a:bodyPr/>
        <a:lstStyle/>
        <a:p>
          <a:endParaRPr lang="de-DE"/>
        </a:p>
      </dgm:t>
    </dgm:pt>
    <dgm:pt modelId="{F527F029-2C14-4F57-85A9-2B69451760CD}">
      <dgm:prSet phldrT="[Text]"/>
      <dgm:spPr/>
      <dgm:t>
        <a:bodyPr/>
        <a:lstStyle/>
        <a:p>
          <a:r>
            <a:rPr lang="en-US" dirty="0" smtClean="0"/>
            <a:t>FIFO multi/single LOS feedback</a:t>
          </a:r>
          <a:endParaRPr lang="de-DE" dirty="0"/>
        </a:p>
      </dgm:t>
    </dgm:pt>
    <dgm:pt modelId="{498B88B9-5409-42A8-B049-7C0FE28DC6F8}" type="parTrans" cxnId="{D9E187D6-28F3-44DD-B08E-679730CAD538}">
      <dgm:prSet/>
      <dgm:spPr/>
      <dgm:t>
        <a:bodyPr/>
        <a:lstStyle/>
        <a:p>
          <a:endParaRPr lang="de-DE"/>
        </a:p>
      </dgm:t>
    </dgm:pt>
    <dgm:pt modelId="{88A618CB-9CEA-4FC3-A2D8-29B9856E871C}" type="sibTrans" cxnId="{D9E187D6-28F3-44DD-B08E-679730CAD538}">
      <dgm:prSet/>
      <dgm:spPr/>
      <dgm:t>
        <a:bodyPr/>
        <a:lstStyle/>
        <a:p>
          <a:endParaRPr lang="de-DE"/>
        </a:p>
      </dgm:t>
    </dgm:pt>
    <dgm:pt modelId="{68BA2DF7-C68C-402D-A292-DF70E26AA729}">
      <dgm:prSet phldrT="[Text]"/>
      <dgm:spPr/>
      <dgm:t>
        <a:bodyPr/>
        <a:lstStyle/>
        <a:p>
          <a:r>
            <a:rPr lang="de-DE" dirty="0" smtClean="0"/>
            <a:t>Fast </a:t>
          </a:r>
          <a:r>
            <a:rPr lang="de-DE" dirty="0" err="1" smtClean="0"/>
            <a:t>valve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thermal </a:t>
          </a:r>
          <a:r>
            <a:rPr lang="de-DE" dirty="0" err="1" smtClean="0"/>
            <a:t>helium</a:t>
          </a:r>
          <a:r>
            <a:rPr lang="de-DE" dirty="0" smtClean="0"/>
            <a:t> beam</a:t>
          </a:r>
          <a:endParaRPr lang="de-DE" dirty="0"/>
        </a:p>
      </dgm:t>
    </dgm:pt>
    <dgm:pt modelId="{D26B1F61-7658-4BD0-B02B-2A412B197A17}" type="parTrans" cxnId="{4D4CF3F3-C16F-4AFB-A434-B18C783B4161}">
      <dgm:prSet/>
      <dgm:spPr/>
      <dgm:t>
        <a:bodyPr/>
        <a:lstStyle/>
        <a:p>
          <a:endParaRPr lang="de-DE"/>
        </a:p>
      </dgm:t>
    </dgm:pt>
    <dgm:pt modelId="{255A3769-6BBF-4FA3-9F32-0D4F8E1351CB}" type="sibTrans" cxnId="{4D4CF3F3-C16F-4AFB-A434-B18C783B4161}">
      <dgm:prSet/>
      <dgm:spPr/>
      <dgm:t>
        <a:bodyPr/>
        <a:lstStyle/>
        <a:p>
          <a:endParaRPr lang="de-DE"/>
        </a:p>
      </dgm:t>
    </dgm:pt>
    <dgm:pt modelId="{18B5F0DA-2580-4B22-9D33-91756A5F6585}">
      <dgm:prSet phldrT="[Text]"/>
      <dgm:spPr/>
      <dgm:t>
        <a:bodyPr/>
        <a:lstStyle/>
        <a:p>
          <a:r>
            <a:rPr lang="en-US" dirty="0" smtClean="0"/>
            <a:t>Plasma feedback</a:t>
          </a:r>
          <a:endParaRPr lang="de-DE" dirty="0"/>
        </a:p>
      </dgm:t>
    </dgm:pt>
    <dgm:pt modelId="{78242E61-AD63-4895-870D-F9B62CB4A587}" type="parTrans" cxnId="{A338FC10-DC23-4E24-8A6B-6FED7CB918A1}">
      <dgm:prSet/>
      <dgm:spPr/>
      <dgm:t>
        <a:bodyPr/>
        <a:lstStyle/>
        <a:p>
          <a:endParaRPr lang="de-DE"/>
        </a:p>
      </dgm:t>
    </dgm:pt>
    <dgm:pt modelId="{E34B1D84-6E79-4281-8D99-F8F5F418DD12}" type="sibTrans" cxnId="{A338FC10-DC23-4E24-8A6B-6FED7CB918A1}">
      <dgm:prSet/>
      <dgm:spPr/>
      <dgm:t>
        <a:bodyPr/>
        <a:lstStyle/>
        <a:p>
          <a:endParaRPr lang="de-DE"/>
        </a:p>
      </dgm:t>
    </dgm:pt>
    <dgm:pt modelId="{50BA71B3-3B46-4355-83D4-2D2275857FEE}" type="pres">
      <dgm:prSet presAssocID="{441AE83E-17A1-4678-87FD-F3FCB0A22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B991BC-79EC-463C-8263-6CB27C3E5DDD}" type="pres">
      <dgm:prSet presAssocID="{441AE83E-17A1-4678-87FD-F3FCB0A224C3}" presName="cycle" presStyleCnt="0"/>
      <dgm:spPr/>
    </dgm:pt>
    <dgm:pt modelId="{C0E1FB8D-8FC2-4759-84EB-2213673EBDA9}" type="pres">
      <dgm:prSet presAssocID="{D9FA7C6A-DF68-4F2F-9028-F458720A932B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A7DE56-24F8-49A1-909A-77DEA273B87F}" type="pres">
      <dgm:prSet presAssocID="{15B273E4-DC53-4D01-9B24-D94CE7995907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87E0A484-D71C-48AF-A054-B102A51CF9FC}" type="pres">
      <dgm:prSet presAssocID="{F20A8A1C-9198-45D5-B473-1A70EC30E7EC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025193-2077-4211-94C1-1EB5E469EC29}" type="pres">
      <dgm:prSet presAssocID="{F527F029-2C14-4F57-85A9-2B69451760CD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B0AE6F-1B05-46F9-9FC6-6483463CF5C7}" type="pres">
      <dgm:prSet presAssocID="{68BA2DF7-C68C-402D-A292-DF70E26AA729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27ABD0-CF5D-43CA-806A-4C3C357EDE44}" type="pres">
      <dgm:prSet presAssocID="{18B5F0DA-2580-4B22-9D33-91756A5F658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54A555A-1770-4377-A73E-D0D97EFC7E87}" srcId="{441AE83E-17A1-4678-87FD-F3FCB0A224C3}" destId="{D9FA7C6A-DF68-4F2F-9028-F458720A932B}" srcOrd="0" destOrd="0" parTransId="{D9E804B3-6785-4F6F-96DD-DBF30B661A3D}" sibTransId="{15B273E4-DC53-4D01-9B24-D94CE7995907}"/>
    <dgm:cxn modelId="{E722644D-90AF-4FA3-86A5-A09C71FB872D}" type="presOf" srcId="{D9FA7C6A-DF68-4F2F-9028-F458720A932B}" destId="{C0E1FB8D-8FC2-4759-84EB-2213673EBDA9}" srcOrd="0" destOrd="0" presId="urn:microsoft.com/office/officeart/2005/8/layout/cycle3"/>
    <dgm:cxn modelId="{4D4CF3F3-C16F-4AFB-A434-B18C783B4161}" srcId="{441AE83E-17A1-4678-87FD-F3FCB0A224C3}" destId="{68BA2DF7-C68C-402D-A292-DF70E26AA729}" srcOrd="3" destOrd="0" parTransId="{D26B1F61-7658-4BD0-B02B-2A412B197A17}" sibTransId="{255A3769-6BBF-4FA3-9F32-0D4F8E1351CB}"/>
    <dgm:cxn modelId="{AA91F1A1-F1F9-4278-98C1-ABBDD85E642C}" type="presOf" srcId="{441AE83E-17A1-4678-87FD-F3FCB0A224C3}" destId="{50BA71B3-3B46-4355-83D4-2D2275857FEE}" srcOrd="0" destOrd="0" presId="urn:microsoft.com/office/officeart/2005/8/layout/cycle3"/>
    <dgm:cxn modelId="{2696880C-EDB8-4B28-99C4-22BD4E0274FF}" type="presOf" srcId="{F20A8A1C-9198-45D5-B473-1A70EC30E7EC}" destId="{87E0A484-D71C-48AF-A054-B102A51CF9FC}" srcOrd="0" destOrd="0" presId="urn:microsoft.com/office/officeart/2005/8/layout/cycle3"/>
    <dgm:cxn modelId="{F1FDBD54-3E62-4591-AF19-8DA6978C9B9B}" type="presOf" srcId="{F527F029-2C14-4F57-85A9-2B69451760CD}" destId="{7C025193-2077-4211-94C1-1EB5E469EC29}" srcOrd="0" destOrd="0" presId="urn:microsoft.com/office/officeart/2005/8/layout/cycle3"/>
    <dgm:cxn modelId="{07E6F30D-E135-4492-B0A0-F86862770A2F}" type="presOf" srcId="{18B5F0DA-2580-4B22-9D33-91756A5F6585}" destId="{2827ABD0-CF5D-43CA-806A-4C3C357EDE44}" srcOrd="0" destOrd="0" presId="urn:microsoft.com/office/officeart/2005/8/layout/cycle3"/>
    <dgm:cxn modelId="{D9E187D6-28F3-44DD-B08E-679730CAD538}" srcId="{441AE83E-17A1-4678-87FD-F3FCB0A224C3}" destId="{F527F029-2C14-4F57-85A9-2B69451760CD}" srcOrd="2" destOrd="0" parTransId="{498B88B9-5409-42A8-B049-7C0FE28DC6F8}" sibTransId="{88A618CB-9CEA-4FC3-A2D8-29B9856E871C}"/>
    <dgm:cxn modelId="{63CF2359-CCC4-4B63-807D-A6C53B2C5A10}" srcId="{441AE83E-17A1-4678-87FD-F3FCB0A224C3}" destId="{F20A8A1C-9198-45D5-B473-1A70EC30E7EC}" srcOrd="1" destOrd="0" parTransId="{6DFBA8C0-0BD7-4985-9CCE-A8DC37C77C39}" sibTransId="{28FBC550-366F-4A81-B3B2-1AF23342C465}"/>
    <dgm:cxn modelId="{A338FC10-DC23-4E24-8A6B-6FED7CB918A1}" srcId="{441AE83E-17A1-4678-87FD-F3FCB0A224C3}" destId="{18B5F0DA-2580-4B22-9D33-91756A5F6585}" srcOrd="4" destOrd="0" parTransId="{78242E61-AD63-4895-870D-F9B62CB4A587}" sibTransId="{E34B1D84-6E79-4281-8D99-F8F5F418DD12}"/>
    <dgm:cxn modelId="{63A74C89-6CA6-4913-8FDE-F9D8E25D699F}" type="presOf" srcId="{68BA2DF7-C68C-402D-A292-DF70E26AA729}" destId="{19B0AE6F-1B05-46F9-9FC6-6483463CF5C7}" srcOrd="0" destOrd="0" presId="urn:microsoft.com/office/officeart/2005/8/layout/cycle3"/>
    <dgm:cxn modelId="{DDAE21D2-48EF-41EF-9D29-78D10A1A38CF}" type="presOf" srcId="{15B273E4-DC53-4D01-9B24-D94CE7995907}" destId="{65A7DE56-24F8-49A1-909A-77DEA273B87F}" srcOrd="0" destOrd="0" presId="urn:microsoft.com/office/officeart/2005/8/layout/cycle3"/>
    <dgm:cxn modelId="{DD7D0BE6-1D20-47B9-8376-1A0C2C731E68}" type="presParOf" srcId="{50BA71B3-3B46-4355-83D4-2D2275857FEE}" destId="{55B991BC-79EC-463C-8263-6CB27C3E5DDD}" srcOrd="0" destOrd="0" presId="urn:microsoft.com/office/officeart/2005/8/layout/cycle3"/>
    <dgm:cxn modelId="{64D189EA-CCA3-42BE-8B65-CC037780D6C0}" type="presParOf" srcId="{55B991BC-79EC-463C-8263-6CB27C3E5DDD}" destId="{C0E1FB8D-8FC2-4759-84EB-2213673EBDA9}" srcOrd="0" destOrd="0" presId="urn:microsoft.com/office/officeart/2005/8/layout/cycle3"/>
    <dgm:cxn modelId="{DCFDF656-24FE-4A08-B5F5-F1A47E3C2053}" type="presParOf" srcId="{55B991BC-79EC-463C-8263-6CB27C3E5DDD}" destId="{65A7DE56-24F8-49A1-909A-77DEA273B87F}" srcOrd="1" destOrd="0" presId="urn:microsoft.com/office/officeart/2005/8/layout/cycle3"/>
    <dgm:cxn modelId="{650A5FF6-9162-4F83-9631-9D542857D683}" type="presParOf" srcId="{55B991BC-79EC-463C-8263-6CB27C3E5DDD}" destId="{87E0A484-D71C-48AF-A054-B102A51CF9FC}" srcOrd="2" destOrd="0" presId="urn:microsoft.com/office/officeart/2005/8/layout/cycle3"/>
    <dgm:cxn modelId="{83128248-A74E-43E3-A96D-0C6DC0FB5642}" type="presParOf" srcId="{55B991BC-79EC-463C-8263-6CB27C3E5DDD}" destId="{7C025193-2077-4211-94C1-1EB5E469EC29}" srcOrd="3" destOrd="0" presId="urn:microsoft.com/office/officeart/2005/8/layout/cycle3"/>
    <dgm:cxn modelId="{DBFA60FB-DC5B-4E83-8D63-6E1988F07763}" type="presParOf" srcId="{55B991BC-79EC-463C-8263-6CB27C3E5DDD}" destId="{19B0AE6F-1B05-46F9-9FC6-6483463CF5C7}" srcOrd="4" destOrd="0" presId="urn:microsoft.com/office/officeart/2005/8/layout/cycle3"/>
    <dgm:cxn modelId="{719DB422-FEF7-4345-845C-238F9D60F406}" type="presParOf" srcId="{55B991BC-79EC-463C-8263-6CB27C3E5DDD}" destId="{2827ABD0-CF5D-43CA-806A-4C3C357EDE4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DE56-24F8-49A1-909A-77DEA273B87F}">
      <dsp:nvSpPr>
        <dsp:cNvPr id="0" name=""/>
        <dsp:cNvSpPr/>
      </dsp:nvSpPr>
      <dsp:spPr>
        <a:xfrm>
          <a:off x="545922" y="192810"/>
          <a:ext cx="4122276" cy="4122276"/>
        </a:xfrm>
        <a:prstGeom prst="circularArrow">
          <a:avLst>
            <a:gd name="adj1" fmla="val 5544"/>
            <a:gd name="adj2" fmla="val 330680"/>
            <a:gd name="adj3" fmla="val 13849472"/>
            <a:gd name="adj4" fmla="val 1734136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1FB8D-8FC2-4759-84EB-2213673EBDA9}">
      <dsp:nvSpPr>
        <dsp:cNvPr id="0" name=""/>
        <dsp:cNvSpPr/>
      </dsp:nvSpPr>
      <dsp:spPr>
        <a:xfrm>
          <a:off x="1672694" y="215354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Plasma radiation</a:t>
          </a:r>
          <a:endParaRPr lang="de-DE" sz="1700" kern="1200" dirty="0"/>
        </a:p>
      </dsp:txBody>
      <dsp:txXfrm>
        <a:off x="1718306" y="260966"/>
        <a:ext cx="1777508" cy="843142"/>
      </dsp:txXfrm>
    </dsp:sp>
    <dsp:sp modelId="{87E0A484-D71C-48AF-A054-B102A51CF9FC}">
      <dsp:nvSpPr>
        <dsp:cNvPr id="0" name=""/>
        <dsp:cNvSpPr/>
      </dsp:nvSpPr>
      <dsp:spPr>
        <a:xfrm>
          <a:off x="3344556" y="1430033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 </a:t>
          </a:r>
          <a:r>
            <a:rPr lang="en-US" sz="1700" kern="1200" dirty="0" smtClean="0"/>
            <a:t>acquisition </a:t>
          </a:r>
          <a:r>
            <a:rPr lang="en-US" sz="1700" kern="1200" dirty="0" smtClean="0"/>
            <a:t>&amp; calibrations</a:t>
          </a:r>
          <a:endParaRPr lang="de-DE" sz="1700" kern="1200" dirty="0"/>
        </a:p>
      </dsp:txBody>
      <dsp:txXfrm>
        <a:off x="3390168" y="1475645"/>
        <a:ext cx="1777508" cy="843142"/>
      </dsp:txXfrm>
    </dsp:sp>
    <dsp:sp modelId="{7C025193-2077-4211-94C1-1EB5E469EC29}">
      <dsp:nvSpPr>
        <dsp:cNvPr id="0" name=""/>
        <dsp:cNvSpPr/>
      </dsp:nvSpPr>
      <dsp:spPr>
        <a:xfrm>
          <a:off x="2705962" y="3395426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FIFO multi/single LOS feedback</a:t>
          </a:r>
          <a:endParaRPr lang="de-DE" sz="1700" kern="1200" dirty="0"/>
        </a:p>
      </dsp:txBody>
      <dsp:txXfrm>
        <a:off x="2751574" y="3441038"/>
        <a:ext cx="1777508" cy="843142"/>
      </dsp:txXfrm>
    </dsp:sp>
    <dsp:sp modelId="{19B0AE6F-1B05-46F9-9FC6-6483463CF5C7}">
      <dsp:nvSpPr>
        <dsp:cNvPr id="0" name=""/>
        <dsp:cNvSpPr/>
      </dsp:nvSpPr>
      <dsp:spPr>
        <a:xfrm>
          <a:off x="639426" y="3395426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Fast </a:t>
          </a:r>
          <a:r>
            <a:rPr lang="de-DE" sz="1700" kern="1200" dirty="0" err="1" smtClean="0"/>
            <a:t>valve</a:t>
          </a:r>
          <a:r>
            <a:rPr lang="de-DE" sz="1700" kern="1200" dirty="0" smtClean="0"/>
            <a:t> </a:t>
          </a:r>
          <a:r>
            <a:rPr lang="de-DE" sz="1700" kern="1200" dirty="0" err="1" smtClean="0"/>
            <a:t>of</a:t>
          </a:r>
          <a:r>
            <a:rPr lang="de-DE" sz="1700" kern="1200" dirty="0" smtClean="0"/>
            <a:t> thermal </a:t>
          </a:r>
          <a:r>
            <a:rPr lang="de-DE" sz="1700" kern="1200" dirty="0" err="1" smtClean="0"/>
            <a:t>helium</a:t>
          </a:r>
          <a:r>
            <a:rPr lang="de-DE" sz="1700" kern="1200" dirty="0" smtClean="0"/>
            <a:t> beam</a:t>
          </a:r>
          <a:endParaRPr lang="de-DE" sz="1700" kern="1200" dirty="0"/>
        </a:p>
      </dsp:txBody>
      <dsp:txXfrm>
        <a:off x="685038" y="3441038"/>
        <a:ext cx="1777508" cy="843142"/>
      </dsp:txXfrm>
    </dsp:sp>
    <dsp:sp modelId="{2827ABD0-CF5D-43CA-806A-4C3C357EDE44}">
      <dsp:nvSpPr>
        <dsp:cNvPr id="0" name=""/>
        <dsp:cNvSpPr/>
      </dsp:nvSpPr>
      <dsp:spPr>
        <a:xfrm>
          <a:off x="831" y="1430033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Plasma feedback</a:t>
          </a:r>
          <a:endParaRPr lang="de-DE" sz="1700" kern="1200" dirty="0"/>
        </a:p>
      </dsp:txBody>
      <dsp:txXfrm>
        <a:off x="46443" y="1475645"/>
        <a:ext cx="1777508" cy="843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DE56-24F8-49A1-909A-77DEA273B87F}">
      <dsp:nvSpPr>
        <dsp:cNvPr id="0" name=""/>
        <dsp:cNvSpPr/>
      </dsp:nvSpPr>
      <dsp:spPr>
        <a:xfrm>
          <a:off x="545922" y="192810"/>
          <a:ext cx="4122276" cy="4122276"/>
        </a:xfrm>
        <a:prstGeom prst="circularArrow">
          <a:avLst>
            <a:gd name="adj1" fmla="val 5544"/>
            <a:gd name="adj2" fmla="val 330680"/>
            <a:gd name="adj3" fmla="val 13849472"/>
            <a:gd name="adj4" fmla="val 1734136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1FB8D-8FC2-4759-84EB-2213673EBDA9}">
      <dsp:nvSpPr>
        <dsp:cNvPr id="0" name=""/>
        <dsp:cNvSpPr/>
      </dsp:nvSpPr>
      <dsp:spPr>
        <a:xfrm>
          <a:off x="1672694" y="215354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Plasma radiation</a:t>
          </a:r>
          <a:endParaRPr lang="de-DE" sz="1700" kern="1200" dirty="0"/>
        </a:p>
      </dsp:txBody>
      <dsp:txXfrm>
        <a:off x="1718306" y="260966"/>
        <a:ext cx="1777508" cy="843142"/>
      </dsp:txXfrm>
    </dsp:sp>
    <dsp:sp modelId="{87E0A484-D71C-48AF-A054-B102A51CF9FC}">
      <dsp:nvSpPr>
        <dsp:cNvPr id="0" name=""/>
        <dsp:cNvSpPr/>
      </dsp:nvSpPr>
      <dsp:spPr>
        <a:xfrm>
          <a:off x="3344556" y="1430033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 </a:t>
          </a:r>
          <a:r>
            <a:rPr lang="en-US" sz="1700" kern="1200" dirty="0" smtClean="0"/>
            <a:t>acquisition </a:t>
          </a:r>
          <a:r>
            <a:rPr lang="en-US" sz="1700" kern="1200" dirty="0" smtClean="0"/>
            <a:t>&amp; calibrations</a:t>
          </a:r>
          <a:endParaRPr lang="de-DE" sz="1700" kern="1200" dirty="0"/>
        </a:p>
      </dsp:txBody>
      <dsp:txXfrm>
        <a:off x="3390168" y="1475645"/>
        <a:ext cx="1777508" cy="843142"/>
      </dsp:txXfrm>
    </dsp:sp>
    <dsp:sp modelId="{7C025193-2077-4211-94C1-1EB5E469EC29}">
      <dsp:nvSpPr>
        <dsp:cNvPr id="0" name=""/>
        <dsp:cNvSpPr/>
      </dsp:nvSpPr>
      <dsp:spPr>
        <a:xfrm>
          <a:off x="2705962" y="3395426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FIFO multi/single LOS feedback</a:t>
          </a:r>
          <a:endParaRPr lang="de-DE" sz="1700" kern="1200" dirty="0"/>
        </a:p>
      </dsp:txBody>
      <dsp:txXfrm>
        <a:off x="2751574" y="3441038"/>
        <a:ext cx="1777508" cy="843142"/>
      </dsp:txXfrm>
    </dsp:sp>
    <dsp:sp modelId="{19B0AE6F-1B05-46F9-9FC6-6483463CF5C7}">
      <dsp:nvSpPr>
        <dsp:cNvPr id="0" name=""/>
        <dsp:cNvSpPr/>
      </dsp:nvSpPr>
      <dsp:spPr>
        <a:xfrm>
          <a:off x="639426" y="3395426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Fast </a:t>
          </a:r>
          <a:r>
            <a:rPr lang="de-DE" sz="1700" kern="1200" dirty="0" err="1" smtClean="0"/>
            <a:t>valve</a:t>
          </a:r>
          <a:r>
            <a:rPr lang="de-DE" sz="1700" kern="1200" dirty="0" smtClean="0"/>
            <a:t> </a:t>
          </a:r>
          <a:r>
            <a:rPr lang="de-DE" sz="1700" kern="1200" dirty="0" err="1" smtClean="0"/>
            <a:t>of</a:t>
          </a:r>
          <a:r>
            <a:rPr lang="de-DE" sz="1700" kern="1200" dirty="0" smtClean="0"/>
            <a:t> thermal </a:t>
          </a:r>
          <a:r>
            <a:rPr lang="de-DE" sz="1700" kern="1200" dirty="0" err="1" smtClean="0"/>
            <a:t>helium</a:t>
          </a:r>
          <a:r>
            <a:rPr lang="de-DE" sz="1700" kern="1200" dirty="0" smtClean="0"/>
            <a:t> beam</a:t>
          </a:r>
          <a:endParaRPr lang="de-DE" sz="1700" kern="1200" dirty="0"/>
        </a:p>
      </dsp:txBody>
      <dsp:txXfrm>
        <a:off x="685038" y="3441038"/>
        <a:ext cx="1777508" cy="843142"/>
      </dsp:txXfrm>
    </dsp:sp>
    <dsp:sp modelId="{2827ABD0-CF5D-43CA-806A-4C3C357EDE44}">
      <dsp:nvSpPr>
        <dsp:cNvPr id="0" name=""/>
        <dsp:cNvSpPr/>
      </dsp:nvSpPr>
      <dsp:spPr>
        <a:xfrm>
          <a:off x="831" y="1430033"/>
          <a:ext cx="1868732" cy="9343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Plasma feedback</a:t>
          </a:r>
          <a:endParaRPr lang="de-DE" sz="1700" kern="1200" dirty="0"/>
        </a:p>
      </dsp:txBody>
      <dsp:txXfrm>
        <a:off x="46443" y="1475645"/>
        <a:ext cx="1777508" cy="843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20.01.2020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.xml"/><Relationship Id="rId7" Type="http://schemas.openxmlformats.org/officeDocument/2006/relationships/image" Target="../media/image2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Report: Sensitivity Analysis of Radiation Distributions in W7X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5735245" cy="5091711"/>
              </a:xfrm>
            </p:spPr>
            <p:txBody>
              <a:bodyPr numCol="1"/>
              <a:lstStyle/>
              <a:p>
                <a:r>
                  <a:rPr lang="en-US" b="0" dirty="0" smtClean="0"/>
                  <a:t>majority of radiation comes from edge region or close to SOL</a:t>
                </a:r>
              </a:p>
              <a:p>
                <a:r>
                  <a:rPr lang="en-US" b="0" dirty="0" smtClean="0"/>
                  <a:t>with increasing radiation fraction </a:t>
                </a:r>
                <a:r>
                  <a:rPr lang="en-US" b="0" dirty="0" err="1" smtClean="0"/>
                  <a:t>chordial</a:t>
                </a:r>
                <a:r>
                  <a:rPr lang="en-US" b="0" dirty="0" smtClean="0"/>
                  <a:t> brightness shifts inwards away from LCFS</a:t>
                </a:r>
              </a:p>
              <a:p>
                <a:r>
                  <a:rPr lang="en-US" b="0" dirty="0" smtClean="0"/>
                  <a:t>core radiation rises relative uniformly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b="0" dirty="0"/>
                  <a:t>g</a:t>
                </a:r>
                <a:r>
                  <a:rPr lang="en-US" b="0" dirty="0" smtClean="0"/>
                  <a:t>reatly increasing fraction of radiation from confined region</a:t>
                </a:r>
              </a:p>
              <a:p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 radiation source responsible for shift given the previous plasma profiles</a:t>
                </a:r>
                <a:r>
                  <a:rPr lang="de-DE" b="0" dirty="0" smtClean="0">
                    <a:solidFill>
                      <a:srgbClr val="FF0000"/>
                    </a:solidFill>
                  </a:rPr>
                  <a:t>? (</a:t>
                </a:r>
                <a:r>
                  <a:rPr lang="de-DE" b="0" dirty="0" err="1" smtClean="0">
                    <a:solidFill>
                      <a:srgbClr val="FF0000"/>
                    </a:solidFill>
                  </a:rPr>
                  <a:t>decreasing</a:t>
                </a:r>
                <a:r>
                  <a:rPr lang="de-DE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, intrinsic impurities …)</a:t>
                </a: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dirty="0"/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5735245" cy="5091711"/>
              </a:xfrm>
              <a:blipFill>
                <a:blip r:embed="rId2"/>
                <a:stretch>
                  <a:fillRect l="-1489" t="-1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24" y="1109709"/>
            <a:ext cx="4188462" cy="4188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/>
              <p:cNvSpPr txBox="1"/>
              <p:nvPr/>
            </p:nvSpPr>
            <p:spPr>
              <a:xfrm>
                <a:off x="6471293" y="5298171"/>
                <a:ext cx="4784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chordial profiles of the previously discussed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293" y="5298171"/>
                <a:ext cx="4784323" cy="369332"/>
              </a:xfrm>
              <a:prstGeom prst="rect">
                <a:avLst/>
              </a:prstGeom>
              <a:blipFill>
                <a:blip r:embed="rId4"/>
                <a:stretch>
                  <a:fillRect l="-1148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4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 of Carbon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 numCol="2"/>
              <a:lstStyle/>
              <a:p>
                <a:r>
                  <a:rPr lang="en-US" b="0" dirty="0" smtClean="0"/>
                  <a:t>assuming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1D distribution </a:t>
                </a:r>
                <a:r>
                  <a:rPr lang="en-US" b="0" dirty="0" smtClean="0"/>
                  <a:t>given the </a:t>
                </a:r>
                <a:r>
                  <a:rPr lang="en-US" b="0" dirty="0" err="1" smtClean="0"/>
                  <a:t>chordial</a:t>
                </a:r>
                <a:r>
                  <a:rPr lang="en-US" b="0" dirty="0" smtClean="0"/>
                  <a:t> profiles, i.e. radiation coming from inside the LCFS</a:t>
                </a:r>
              </a:p>
              <a:p>
                <a:r>
                  <a:rPr lang="en-US" b="0" dirty="0" smtClean="0"/>
                  <a:t>investigating main intrinsic impurity carbon (i.e. lines measured also by HEXOS)</a:t>
                </a:r>
              </a:p>
              <a:p>
                <a:endParaRPr lang="de-DE" b="0" dirty="0" smtClean="0"/>
              </a:p>
              <a:p>
                <a:r>
                  <a:rPr lang="de-DE" b="0" dirty="0" err="1" smtClean="0"/>
                  <a:t>using</a:t>
                </a:r>
                <a:r>
                  <a:rPr lang="de-DE" b="0" dirty="0" smtClean="0"/>
                  <a:t> TS </a:t>
                </a:r>
                <a:r>
                  <a:rPr lang="de-DE" b="0" dirty="0" err="1" smtClean="0"/>
                  <a:t>profiles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from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radiation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feedback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controlled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plasma</a:t>
                </a:r>
                <a:endParaRPr lang="de-DE" b="0" dirty="0"/>
              </a:p>
              <a:p>
                <a:r>
                  <a:rPr lang="en-US" b="0" dirty="0" smtClean="0"/>
                  <a:t>scale values </a:t>
                </a:r>
                <a:r>
                  <a:rPr lang="en-US" b="0" dirty="0" smtClean="0"/>
                  <a:t>of electron density and temperature at the </a:t>
                </a:r>
                <a:r>
                  <a:rPr lang="en-US" b="0" dirty="0" smtClean="0"/>
                  <a:t>SOL,</a:t>
                </a:r>
                <a:r>
                  <a:rPr lang="de-DE" b="0" dirty="0" smtClean="0"/>
                  <a:t> </a:t>
                </a:r>
                <a:r>
                  <a:rPr lang="de-DE" b="0" dirty="0" smtClean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b="0" dirty="0" smtClean="0"/>
                  <a:t> since TS is least </a:t>
                </a:r>
                <a:r>
                  <a:rPr lang="en-US" b="0" dirty="0" smtClean="0"/>
                  <a:t>accurate</a:t>
                </a:r>
              </a:p>
              <a:p>
                <a:r>
                  <a:rPr lang="en-US" b="0" dirty="0" smtClean="0"/>
                  <a:t>4</a:t>
                </a:r>
                <a:r>
                  <a:rPr lang="en-US" b="0" baseline="30000" dirty="0" smtClean="0"/>
                  <a:t>th</a:t>
                </a:r>
                <a:r>
                  <a:rPr lang="en-US" b="0" dirty="0" smtClean="0"/>
                  <a:t> order spline interpolation for smoothness (k=3 leads to rising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/>
                  <a:t>)</a:t>
                </a:r>
                <a:endParaRPr lang="en-US" b="0" dirty="0" smtClean="0"/>
              </a:p>
            </p:txBody>
          </p:sp>
        </mc:Choice>
        <mc:Fallback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60" t="-1671" b="-11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6559061" y="6169580"/>
                <a:ext cx="4784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061" y="6169580"/>
                <a:ext cx="4784323" cy="369332"/>
              </a:xfrm>
              <a:prstGeom prst="rect">
                <a:avLst/>
              </a:prstGeom>
              <a:blipFill>
                <a:blip r:embed="rId3"/>
                <a:stretch>
                  <a:fillRect l="-114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092173"/>
            <a:ext cx="5080956" cy="51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 of Carbon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 numCol="2"/>
              <a:lstStyle/>
              <a:p>
                <a:endParaRPr lang="en-US" b="0" dirty="0" smtClean="0"/>
              </a:p>
              <a:p>
                <a:r>
                  <a:rPr lang="en-US" b="0" dirty="0" smtClean="0"/>
                  <a:t>transport: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b="0" dirty="0" smtClean="0"/>
                  <a:t> at the center,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b="0" dirty="0" smtClean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0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b="0" dirty="0" smtClean="0"/>
                  <a:t> at the LCFS</a:t>
                </a:r>
              </a:p>
              <a:p>
                <a:endParaRPr lang="en-US" b="0" dirty="0" smtClean="0"/>
              </a:p>
              <a:p>
                <a:r>
                  <a:rPr lang="en-US" b="0" dirty="0" smtClean="0"/>
                  <a:t>decay length of temperature and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b="0" dirty="0" smtClean="0"/>
                  <a:t>, mimicing island chain regions</a:t>
                </a:r>
              </a:p>
              <a:p>
                <a:endParaRPr lang="en-US" b="0" dirty="0"/>
              </a:p>
              <a:p>
                <a:r>
                  <a:rPr lang="en-US" b="0" dirty="0" smtClean="0"/>
                  <a:t>source of carbon at the SOL with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6559061" y="6169580"/>
                <a:ext cx="4784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061" y="6169580"/>
                <a:ext cx="4784323" cy="369332"/>
              </a:xfrm>
              <a:prstGeom prst="rect">
                <a:avLst/>
              </a:prstGeom>
              <a:blipFill>
                <a:blip r:embed="rId3"/>
                <a:stretch>
                  <a:fillRect l="-114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092173"/>
            <a:ext cx="5080956" cy="51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Simulations: 60% v 90%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441372" y="6044438"/>
                <a:ext cx="5175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0.6, 0.9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72" y="6044438"/>
                <a:ext cx="5175456" cy="369332"/>
              </a:xfrm>
              <a:prstGeom prst="rect">
                <a:avLst/>
              </a:prstGeom>
              <a:blipFill>
                <a:blip r:embed="rId2"/>
                <a:stretch>
                  <a:fillRect l="-94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7363"/>
          <a:stretch/>
        </p:blipFill>
        <p:spPr>
          <a:xfrm>
            <a:off x="849647" y="1249797"/>
            <a:ext cx="4358905" cy="22491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5" r="-893"/>
          <a:stretch/>
        </p:blipFill>
        <p:spPr>
          <a:xfrm>
            <a:off x="731899" y="3537641"/>
            <a:ext cx="4594402" cy="242933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51" y="1169582"/>
            <a:ext cx="4874856" cy="48748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0.6, 0.9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6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19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</a:t>
            </a:r>
            <a:r>
              <a:rPr lang="en-US" dirty="0" smtClean="0"/>
              <a:t>: </a:t>
            </a:r>
            <a:r>
              <a:rPr lang="en-US" dirty="0"/>
              <a:t>60% v 90%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endParaRPr lang="en-US" b="0" dirty="0" smtClean="0"/>
          </a:p>
          <a:p>
            <a:r>
              <a:rPr lang="en-US" b="0" dirty="0" smtClean="0"/>
              <a:t>minimal inward shift of all ionization stages inconclusive for Bolometer, since spatial resolution is 5cm</a:t>
            </a:r>
          </a:p>
          <a:p>
            <a:r>
              <a:rPr lang="en-US" b="0" dirty="0" smtClean="0"/>
              <a:t>slight change of radiation fraction between core and SOL</a:t>
            </a:r>
          </a:p>
          <a:p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radiation peak inside LCFS</a:t>
            </a:r>
          </a:p>
          <a:p>
            <a:pPr marL="0" indent="0">
              <a:buNone/>
            </a:pPr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46" y="1092172"/>
            <a:ext cx="4951165" cy="4951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0.6, 0.9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3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95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</a:t>
            </a:r>
            <a:r>
              <a:rPr lang="en-US" dirty="0" smtClean="0"/>
              <a:t>: </a:t>
            </a:r>
            <a:r>
              <a:rPr lang="en-US" dirty="0"/>
              <a:t>60%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503303" y="6044438"/>
                <a:ext cx="5175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3" y="6044438"/>
                <a:ext cx="5175456" cy="369332"/>
              </a:xfrm>
              <a:prstGeom prst="rect">
                <a:avLst/>
              </a:prstGeom>
              <a:blipFill>
                <a:blip r:embed="rId2"/>
                <a:stretch>
                  <a:fillRect l="-106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7363"/>
          <a:stretch/>
        </p:blipFill>
        <p:spPr>
          <a:xfrm>
            <a:off x="972821" y="1262675"/>
            <a:ext cx="4358905" cy="2249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4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07" y="1163895"/>
            <a:ext cx="4880543" cy="48805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1" t="47522"/>
          <a:stretch/>
        </p:blipFill>
        <p:spPr>
          <a:xfrm>
            <a:off x="813923" y="3511787"/>
            <a:ext cx="4554215" cy="23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</a:t>
            </a:r>
            <a:r>
              <a:rPr lang="en-US" dirty="0" smtClean="0"/>
              <a:t>: </a:t>
            </a:r>
            <a:r>
              <a:rPr lang="en-US" dirty="0"/>
              <a:t>60%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876987" cy="5109247"/>
          </a:xfrm>
        </p:spPr>
        <p:txBody>
          <a:bodyPr numCol="1"/>
          <a:lstStyle/>
          <a:p>
            <a:endParaRPr lang="en-US" b="0" dirty="0" smtClean="0"/>
          </a:p>
          <a:p>
            <a:r>
              <a:rPr lang="en-US" b="0" dirty="0"/>
              <a:t>v</a:t>
            </a:r>
            <a:r>
              <a:rPr lang="en-US" b="0" dirty="0" smtClean="0"/>
              <a:t>ery small temperature at LCFS (3eV) for 100% of irradiated power</a:t>
            </a:r>
          </a:p>
          <a:p>
            <a:r>
              <a:rPr lang="en-US" b="0" dirty="0" smtClean="0"/>
              <a:t>insignificant shift in position of ionization peaks</a:t>
            </a:r>
          </a:p>
          <a:p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trend between SOL and core radiation changes &gt;&gt; strong core radiating carbon population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volume integrated radiation (for 30sqm of plasma volume) roughly matches experimental level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/>
          </a:p>
          <a:p>
            <a:endParaRPr lang="en-US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2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36" y="1092173"/>
            <a:ext cx="4950162" cy="49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6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</a:t>
            </a:r>
            <a:r>
              <a:rPr lang="en-US" dirty="0" smtClean="0"/>
              <a:t>: 90</a:t>
            </a:r>
            <a:r>
              <a:rPr lang="en-US" dirty="0"/>
              <a:t>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marL="0" indent="0">
              <a:buNone/>
            </a:pPr>
            <a:endParaRPr lang="en-US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330564" y="6078287"/>
                <a:ext cx="5175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4" y="6078287"/>
                <a:ext cx="5175456" cy="369332"/>
              </a:xfrm>
              <a:prstGeom prst="rect">
                <a:avLst/>
              </a:prstGeom>
              <a:blipFill>
                <a:blip r:embed="rId2"/>
                <a:stretch>
                  <a:fillRect l="-942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blipFill>
                <a:blip r:embed="rId3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1" t="47522"/>
          <a:stretch/>
        </p:blipFill>
        <p:spPr>
          <a:xfrm>
            <a:off x="641184" y="3509401"/>
            <a:ext cx="4554215" cy="237895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08" y="1052611"/>
            <a:ext cx="4835744" cy="48357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46915"/>
          <a:stretch/>
        </p:blipFill>
        <p:spPr>
          <a:xfrm>
            <a:off x="651560" y="1018874"/>
            <a:ext cx="4579252" cy="24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</a:t>
            </a:r>
            <a:r>
              <a:rPr lang="en-US" dirty="0" smtClean="0"/>
              <a:t>Simulations</a:t>
            </a:r>
            <a:r>
              <a:rPr lang="en-US" dirty="0" smtClean="0"/>
              <a:t>: 90</a:t>
            </a:r>
            <a:r>
              <a:rPr lang="en-US" dirty="0"/>
              <a:t>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52178" y="1103240"/>
            <a:ext cx="5743822" cy="5109247"/>
          </a:xfrm>
        </p:spPr>
        <p:txBody>
          <a:bodyPr numCol="1"/>
          <a:lstStyle/>
          <a:p>
            <a:pPr marL="0" indent="0">
              <a:buNone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measurable spatial shift, especially now in Be- and Li-like ion radiation peaks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transition from bright to dark SOL from 90% to 100% of radiation power loss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possible means for radiation regimes in detachment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intrinsic impurity C main radiation source? (oxygen levels &lt;1/3</a:t>
            </a:r>
            <a:r>
              <a:rPr lang="en-US" b="0" baseline="30000" dirty="0" smtClean="0">
                <a:solidFill>
                  <a:srgbClr val="FF0000"/>
                </a:solidFill>
              </a:rPr>
              <a:t>rd</a:t>
            </a:r>
            <a:r>
              <a:rPr lang="en-US" b="0" dirty="0" smtClean="0">
                <a:solidFill>
                  <a:srgbClr val="FF0000"/>
                </a:solidFill>
              </a:rPr>
              <a:t> for same scenario)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blipFill>
                <a:blip r:embed="rId2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08" y="1052611"/>
            <a:ext cx="4835744" cy="48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Investigation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directly compare line integrated STRAHL results for lines of sight geometry with </a:t>
            </a:r>
            <a:r>
              <a:rPr lang="en-US" b="0" dirty="0" err="1" smtClean="0"/>
              <a:t>chordial</a:t>
            </a:r>
            <a:r>
              <a:rPr lang="en-US" b="0" dirty="0" smtClean="0"/>
              <a:t> profiles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measure SOL and core radiation in both STRAHL and Bolometer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extend simulation space to 2D inversion with MFR(Minimum Fisher Regularization)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83753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0" dirty="0" smtClean="0"/>
              <a:t>We try to use the Bolometer </a:t>
            </a:r>
            <a:r>
              <a:rPr lang="en-US" b="0" dirty="0" smtClean="0"/>
              <a:t>to control the plasma based off </a:t>
            </a:r>
            <a:r>
              <a:rPr lang="en-US" b="0" dirty="0" smtClean="0"/>
              <a:t>of information </a:t>
            </a:r>
            <a:r>
              <a:rPr lang="en-US" b="0" dirty="0" smtClean="0"/>
              <a:t>on </a:t>
            </a:r>
            <a:r>
              <a:rPr lang="en-US" b="0" dirty="0" smtClean="0"/>
              <a:t>the radiation </a:t>
            </a:r>
            <a:r>
              <a:rPr lang="en-US" b="0" dirty="0" smtClean="0"/>
              <a:t>distribution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endParaRPr lang="en-US" b="0" dirty="0"/>
          </a:p>
          <a:p>
            <a:pPr marL="457200" indent="-457200">
              <a:buFont typeface="+mj-lt"/>
              <a:buAutoNum type="arabicParenR"/>
            </a:pPr>
            <a:r>
              <a:rPr lang="en-US" b="0" dirty="0"/>
              <a:t>a</a:t>
            </a:r>
            <a:r>
              <a:rPr lang="en-US" b="0" dirty="0" smtClean="0"/>
              <a:t>djust </a:t>
            </a:r>
            <a:r>
              <a:rPr lang="en-US" b="0" dirty="0"/>
              <a:t>heat loads, </a:t>
            </a:r>
            <a:r>
              <a:rPr lang="en-US" b="0" dirty="0" smtClean="0"/>
              <a:t>investigate </a:t>
            </a:r>
            <a:r>
              <a:rPr lang="en-US" b="0" dirty="0"/>
              <a:t>radiation regimes, </a:t>
            </a:r>
            <a:r>
              <a:rPr lang="en-US" b="0" dirty="0" smtClean="0"/>
              <a:t>maybe improved </a:t>
            </a:r>
            <a:r>
              <a:rPr lang="en-US" b="0" dirty="0" smtClean="0"/>
              <a:t>detachment</a:t>
            </a:r>
          </a:p>
          <a:p>
            <a:pPr marL="457200" indent="-457200">
              <a:buFont typeface="+mj-lt"/>
              <a:buAutoNum type="arabicParenR"/>
            </a:pPr>
            <a:endParaRPr lang="en-US" b="0" dirty="0" smtClean="0"/>
          </a:p>
          <a:p>
            <a:pPr marL="457200" indent="-457200">
              <a:buFont typeface="+mj-lt"/>
              <a:buAutoNum type="arabicParenR"/>
            </a:pPr>
            <a:r>
              <a:rPr lang="en-US" b="0" dirty="0"/>
              <a:t>i</a:t>
            </a:r>
            <a:r>
              <a:rPr lang="en-US" b="0" dirty="0" smtClean="0"/>
              <a:t>nvestigate </a:t>
            </a:r>
            <a:r>
              <a:rPr lang="en-US" b="0" dirty="0" smtClean="0"/>
              <a:t>radiation (scaling), </a:t>
            </a:r>
            <a:r>
              <a:rPr lang="en-US" b="0" dirty="0"/>
              <a:t>i.e. </a:t>
            </a:r>
            <a:r>
              <a:rPr lang="en-US" b="0" dirty="0" smtClean="0"/>
              <a:t>importance of intrinsic/extrinsic impurities</a:t>
            </a:r>
          </a:p>
          <a:p>
            <a:pPr marL="457200" indent="-457200">
              <a:buFont typeface="+mj-lt"/>
              <a:buAutoNum type="arabicParenR"/>
            </a:pPr>
            <a:endParaRPr lang="en-US" b="0" dirty="0"/>
          </a:p>
          <a:p>
            <a:pPr marL="0" indent="0">
              <a:buNone/>
            </a:pPr>
            <a:endParaRPr lang="de-DE" b="0" dirty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100365827"/>
              </p:ext>
            </p:extLst>
          </p:nvPr>
        </p:nvGraphicFramePr>
        <p:xfrm>
          <a:off x="6498454" y="1092172"/>
          <a:ext cx="5214121" cy="4545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0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100365827"/>
              </p:ext>
            </p:extLst>
          </p:nvPr>
        </p:nvGraphicFramePr>
        <p:xfrm>
          <a:off x="6498454" y="1092172"/>
          <a:ext cx="5214121" cy="4545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" b="40845"/>
          <a:stretch/>
        </p:blipFill>
        <p:spPr>
          <a:xfrm>
            <a:off x="741317" y="983872"/>
            <a:ext cx="4323394" cy="405687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79612"/>
          <a:stretch/>
        </p:blipFill>
        <p:spPr>
          <a:xfrm>
            <a:off x="742659" y="5121417"/>
            <a:ext cx="4322052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78653" y="1092173"/>
                <a:ext cx="6615080" cy="5109247"/>
              </a:xfrm>
            </p:spPr>
            <p:txBody>
              <a:bodyPr numCol="1"/>
              <a:lstStyle/>
              <a:p>
                <a:r>
                  <a:rPr lang="en-US" b="0" dirty="0" smtClean="0"/>
                  <a:t>increasing power loss fraction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b="0" dirty="0" smtClean="0"/>
                  <a:t>) by radiation through evaluation of the radiation distribution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b="0" dirty="0" smtClean="0"/>
                  <a:t>initial ramping phase by gas puffing from thermal helium beam until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de-DE" b="0" dirty="0" smtClean="0"/>
                  <a:t> </a:t>
                </a:r>
                <a:r>
                  <a:rPr lang="de-DE" b="0" dirty="0" err="1" smtClean="0"/>
                  <a:t>or</a:t>
                </a:r>
                <a:r>
                  <a:rPr lang="de-DE" b="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de-DE" b="0" dirty="0" smtClean="0"/>
              </a:p>
              <a:p>
                <a:r>
                  <a:rPr lang="en-US" b="0" dirty="0" smtClean="0"/>
                  <a:t>fast valve is opened &amp; closed according to feedback aiming for radiation loss equal to input power</a:t>
                </a:r>
                <a:endParaRPr lang="en-US" b="0" dirty="0"/>
              </a:p>
              <a:p>
                <a:endParaRPr lang="en-US" b="0" dirty="0"/>
              </a:p>
              <a:p>
                <a:r>
                  <a:rPr lang="de-DE" b="0" dirty="0" err="1" smtClean="0"/>
                  <a:t>relatively</a:t>
                </a:r>
                <a:r>
                  <a:rPr lang="de-DE" b="0" dirty="0" smtClean="0"/>
                  <a:t> </a:t>
                </a:r>
                <a:r>
                  <a:rPr lang="de-DE" b="0" dirty="0" err="1"/>
                  <a:t>constant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de-DE" b="0" dirty="0"/>
                  <a:t>, line int. </a:t>
                </a:r>
                <a:r>
                  <a:rPr lang="de-DE" b="0" dirty="0" err="1"/>
                  <a:t>electron</a:t>
                </a:r>
                <a:r>
                  <a:rPr lang="de-DE" b="0" dirty="0"/>
                  <a:t> </a:t>
                </a:r>
                <a:r>
                  <a:rPr lang="de-DE" b="0" dirty="0" err="1"/>
                  <a:t>temperature</a:t>
                </a:r>
                <a:r>
                  <a:rPr lang="de-DE" b="0" dirty="0"/>
                  <a:t>/</a:t>
                </a:r>
                <a:r>
                  <a:rPr lang="de-DE" b="0" dirty="0" err="1"/>
                  <a:t>density</a:t>
                </a:r>
                <a:r>
                  <a:rPr lang="de-DE" b="0" dirty="0"/>
                  <a:t> </a:t>
                </a:r>
                <a:r>
                  <a:rPr lang="de-DE" b="0" dirty="0" err="1"/>
                  <a:t>while</a:t>
                </a:r>
                <a:r>
                  <a:rPr lang="de-DE" b="0" dirty="0"/>
                  <a:t> </a:t>
                </a:r>
                <a:r>
                  <a:rPr lang="de-DE" b="0" dirty="0" err="1"/>
                  <a:t>target</a:t>
                </a:r>
                <a:r>
                  <a:rPr lang="de-DE" b="0" dirty="0"/>
                  <a:t> </a:t>
                </a:r>
                <a:r>
                  <a:rPr lang="de-DE" b="0" dirty="0" err="1"/>
                  <a:t>load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greatly</a:t>
                </a:r>
                <a:r>
                  <a:rPr lang="de-DE" b="0" dirty="0"/>
                  <a:t> </a:t>
                </a:r>
                <a:r>
                  <a:rPr lang="de-DE" b="0" dirty="0" err="1"/>
                  <a:t>decreased</a:t>
                </a:r>
                <a:r>
                  <a:rPr lang="de-DE" b="0" dirty="0"/>
                  <a:t> </a:t>
                </a:r>
                <a:r>
                  <a:rPr lang="de-DE" b="0" dirty="0" err="1"/>
                  <a:t>and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~0.9…1.0</m:t>
                    </m:r>
                  </m:oMath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78653" y="1092173"/>
                <a:ext cx="6615080" cy="5109247"/>
              </a:xfrm>
              <a:blipFill>
                <a:blip r:embed="rId2"/>
                <a:stretch>
                  <a:fillRect l="-1198" t="-1671" r="-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" b="40845"/>
          <a:stretch/>
        </p:blipFill>
        <p:spPr>
          <a:xfrm>
            <a:off x="741317" y="983872"/>
            <a:ext cx="4323394" cy="405687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79612"/>
          <a:stretch/>
        </p:blipFill>
        <p:spPr>
          <a:xfrm>
            <a:off x="742659" y="5121417"/>
            <a:ext cx="4322052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770485" y="1092173"/>
                <a:ext cx="6223248" cy="5109247"/>
              </a:xfrm>
            </p:spPr>
            <p:txBody>
              <a:bodyPr numCol="1"/>
              <a:lstStyle/>
              <a:p>
                <a:r>
                  <a:rPr lang="en-US" b="0" dirty="0" smtClean="0"/>
                  <a:t>overall </a:t>
                </a:r>
                <a:r>
                  <a:rPr lang="en-US" b="0" dirty="0"/>
                  <a:t>increasing </a:t>
                </a:r>
                <a:r>
                  <a:rPr lang="en-US" b="0" dirty="0" smtClean="0"/>
                  <a:t>(Thomson scattering)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en-US" b="0" dirty="0"/>
                  <a:t>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b="0" dirty="0"/>
              </a:p>
              <a:p>
                <a:r>
                  <a:rPr lang="en-US" b="0" dirty="0" smtClean="0"/>
                  <a:t>beyond: </a:t>
                </a:r>
                <a:r>
                  <a:rPr lang="en-US" b="0" dirty="0"/>
                  <a:t>smaller changes in absolute value, edge profile shape (gradient and level)</a:t>
                </a:r>
              </a:p>
              <a:p>
                <a:r>
                  <a:rPr lang="en-US" b="0" dirty="0"/>
                  <a:t>electron temperature decreases slightly with greater radiation fraction </a:t>
                </a:r>
                <a:endParaRPr lang="en-US" b="0" dirty="0" smtClean="0"/>
              </a:p>
              <a:p>
                <a:r>
                  <a:rPr lang="en-US" b="0" dirty="0"/>
                  <a:t>edge profile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b="0" dirty="0" err="1" smtClean="0"/>
                  <a:t>close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to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unchanged</a:t>
                </a:r>
                <a:endParaRPr lang="de-DE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>
                    <a:solidFill>
                      <a:srgbClr val="FF0000"/>
                    </a:solidFill>
                  </a:rPr>
                  <a:t> plasma irradiates more energy, conclusively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lowering </a:t>
                </a:r>
                <a:r>
                  <a:rPr lang="en-US" b="0" dirty="0">
                    <a:solidFill>
                      <a:srgbClr val="FF0000"/>
                    </a:solidFill>
                  </a:rPr>
                  <a:t>temperature while maintaining or increasing the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density</a:t>
                </a:r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770485" y="1092173"/>
                <a:ext cx="6223248" cy="5109247"/>
              </a:xfrm>
              <a:blipFill>
                <a:blip r:embed="rId2"/>
                <a:stretch>
                  <a:fillRect l="-1373" t="-16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018248"/>
            <a:ext cx="4899228" cy="55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770485" y="1092173"/>
                <a:ext cx="6223248" cy="5109247"/>
              </a:xfrm>
            </p:spPr>
            <p:txBody>
              <a:bodyPr numCol="1"/>
              <a:lstStyle/>
              <a:p>
                <a:r>
                  <a:rPr lang="en-US" b="0" dirty="0" smtClean="0"/>
                  <a:t>overall </a:t>
                </a:r>
                <a:r>
                  <a:rPr lang="en-US" b="0" dirty="0"/>
                  <a:t>increasing </a:t>
                </a:r>
                <a:r>
                  <a:rPr lang="en-US" b="0" dirty="0" smtClean="0"/>
                  <a:t>(Thomson scattering)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en-US" b="0" dirty="0"/>
                  <a:t>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b="0" dirty="0"/>
              </a:p>
              <a:p>
                <a:r>
                  <a:rPr lang="en-US" b="0" dirty="0" smtClean="0"/>
                  <a:t>beyond: </a:t>
                </a:r>
                <a:r>
                  <a:rPr lang="en-US" b="0" dirty="0"/>
                  <a:t>smaller changes in absolute value, edge profile shape (gradient and level)</a:t>
                </a:r>
              </a:p>
              <a:p>
                <a:r>
                  <a:rPr lang="en-US" b="0" dirty="0"/>
                  <a:t>electron temperature decreases slightly with greater radiation fraction </a:t>
                </a:r>
                <a:endParaRPr lang="en-US" b="0" dirty="0" smtClean="0"/>
              </a:p>
              <a:p>
                <a:r>
                  <a:rPr lang="en-US" b="0" dirty="0"/>
                  <a:t>edge profile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b="0" dirty="0" err="1" smtClean="0"/>
                  <a:t>close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to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unchanged</a:t>
                </a:r>
                <a:endParaRPr lang="de-DE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>
                    <a:solidFill>
                      <a:srgbClr val="FF0000"/>
                    </a:solidFill>
                  </a:rPr>
                  <a:t> plasma irradiates more energy, conclusively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lowering </a:t>
                </a:r>
                <a:r>
                  <a:rPr lang="en-US" b="0" dirty="0">
                    <a:solidFill>
                      <a:srgbClr val="FF0000"/>
                    </a:solidFill>
                  </a:rPr>
                  <a:t>temperature while maintaining or increasing the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density</a:t>
                </a:r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770485" y="1092173"/>
                <a:ext cx="6223248" cy="5109247"/>
              </a:xfrm>
              <a:blipFill>
                <a:blip r:embed="rId2"/>
                <a:stretch>
                  <a:fillRect l="-1373" t="-16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t="-643" r="-207" b="65860"/>
          <a:stretch/>
        </p:blipFill>
        <p:spPr>
          <a:xfrm>
            <a:off x="470548" y="982738"/>
            <a:ext cx="4918198" cy="19202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" t="38358"/>
          <a:stretch/>
        </p:blipFill>
        <p:spPr>
          <a:xfrm>
            <a:off x="461639" y="3160449"/>
            <a:ext cx="4802819" cy="33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11514308" cy="5091711"/>
              </a:xfrm>
            </p:spPr>
            <p:txBody>
              <a:bodyPr numCol="1"/>
              <a:lstStyle/>
              <a:p>
                <a:r>
                  <a:rPr lang="en-US" b="0" dirty="0" smtClean="0"/>
                  <a:t>limited set of </a:t>
                </a:r>
                <a:r>
                  <a:rPr lang="en-US" b="0" dirty="0" err="1" smtClean="0"/>
                  <a:t>LoS</a:t>
                </a:r>
                <a:r>
                  <a:rPr lang="en-US" b="0" dirty="0" smtClean="0"/>
                  <a:t> possible for fast feedback calculations (e.g. 3-5 channels)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/>
                  <a:t> Which channel yields most (important) information on plasma radiation?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dirty="0"/>
              </a:p>
              <a:p>
                <a:r>
                  <a:rPr lang="en-US" b="0" dirty="0" smtClean="0"/>
                  <a:t>Create measurement tools to decide on ‘best’ possible detector combination for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b="0" dirty="0" smtClean="0"/>
                  <a:t> during experiment: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Example: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11514308" cy="5091711"/>
              </a:xfrm>
              <a:blipFill>
                <a:blip r:embed="rId5"/>
                <a:stretch>
                  <a:fillRect l="-847" t="-1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14" y="4089190"/>
            <a:ext cx="4701717" cy="32082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36" y="4589551"/>
            <a:ext cx="5335073" cy="91884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02" y="5662528"/>
            <a:ext cx="1074943" cy="3577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52" b="-1018"/>
          <a:stretch/>
        </p:blipFill>
        <p:spPr>
          <a:xfrm>
            <a:off x="7383347" y="3065014"/>
            <a:ext cx="3839169" cy="32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109709"/>
            <a:ext cx="5735245" cy="5091711"/>
          </a:xfrm>
        </p:spPr>
        <p:txBody>
          <a:bodyPr numCol="1"/>
          <a:lstStyle/>
          <a:p>
            <a:pPr marL="0" indent="0">
              <a:buNone/>
            </a:pPr>
            <a:r>
              <a:rPr lang="en-US" b="0" dirty="0" smtClean="0"/>
              <a:t>Example: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r>
              <a:rPr lang="en-US" b="0" dirty="0" smtClean="0"/>
              <a:t>done for &gt;1e4 combinations of cameras and channels</a:t>
            </a:r>
          </a:p>
          <a:p>
            <a:r>
              <a:rPr lang="en-US" b="0" dirty="0" smtClean="0"/>
              <a:t>+ 8 different sensitivity metrics (e.g. self correlation, coherence, convolutional)</a:t>
            </a:r>
          </a:p>
          <a:p>
            <a:r>
              <a:rPr lang="en-US" b="0" dirty="0" smtClean="0"/>
              <a:t>+ multiple experiments</a:t>
            </a: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756631"/>
            <a:ext cx="3885714" cy="2651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4" y="2302541"/>
            <a:ext cx="4409149" cy="7593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77" y="3336788"/>
            <a:ext cx="888381" cy="29561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30" y="1035922"/>
            <a:ext cx="5972170" cy="54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20.01.2020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109709"/>
            <a:ext cx="5735245" cy="5091711"/>
          </a:xfrm>
        </p:spPr>
        <p:txBody>
          <a:bodyPr numCol="1"/>
          <a:lstStyle/>
          <a:p>
            <a:r>
              <a:rPr lang="en-US" b="0" dirty="0" smtClean="0"/>
              <a:t>all evaluation methods and camera/subset combinations show roughly same behavior:</a:t>
            </a:r>
          </a:p>
          <a:p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 </a:t>
            </a:r>
            <a:r>
              <a:rPr lang="en-US" b="0" dirty="0" smtClean="0"/>
              <a:t>detectors viewing tangential to the LCFS/SOL or along island chains are capable of (at all times) representing &gt;60% of the plasma radiation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lines of sight along the LCFS + slightly inwards are most sensitive to changes in the plasma radiation regime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 well picked subset of 3 detectors can reflect the total plasma radiation with up to 90% accuracy </a:t>
            </a:r>
            <a:r>
              <a:rPr lang="en-US" b="0" dirty="0" smtClean="0">
                <a:solidFill>
                  <a:srgbClr val="FF0000"/>
                </a:solidFill>
              </a:rPr>
              <a:t>(!)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0" y="1017554"/>
            <a:ext cx="5347463" cy="51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912,261"/>
  <p:tag name="LATEXADDIN" val="\documentclass{article}&#10;\usepackage{amsmath}&#10;\usepackage{amsfonts}&#10;\usepackage{amssymb}&#10;\usepackage{array}&#10;\pagestyle{empty}&#10;\begin{document}&#10;&#10;$d_{diff}(t)=\|P_{rad}(t) - P_{prediction}(t)\|$&#10;&#10;\end{document}"/>
  <p:tag name="IGUANATEXSIZE" val="20"/>
  <p:tag name="IGUANATEXCURSOR" val="190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169,479"/>
  <p:tag name="LATEXADDIN" val="\documentclass{article}&#10;\usepackage{amsmath}&#10;\pagestyle{empty}&#10;\begin{document}&#10;&#10;&#10;$\varepsilon(t)=%&#10;\left\{\begin{array}{ll}%&#10;           1-\frac{d_{diff}(t)}{P_{rad}(t)}&amp;,%&#10;           \,\,d_{diff}&lt;P_{rad}\\%&#10;           0&amp;,\text{ else}&#10;       \end{array}\right\}$&#10;%\vartheta=\overline{\varepsilon(t)}&#10;\end{document}"/>
  <p:tag name="IGUANATEXSIZE" val="20"/>
  <p:tag name="IGUANATEXCURSOR" val="314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437,1953"/>
  <p:tag name="LATEXADDIN" val="\documentclass{article}&#10;\usepackage{amsmath}&#10;\pagestyle{empty}&#10;\begin{document}&#10;&#10;$\vartheta=\overline{\varepsilon(t)}$&#10;&#10;&#10;\end{document}"/>
  <p:tag name="IGUANATEXSIZE" val="20"/>
  <p:tag name="IGUANATEXCURSOR" val="118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912,261"/>
  <p:tag name="LATEXADDIN" val="\documentclass{article}&#10;\usepackage{amsmath}&#10;\usepackage{amsfonts}&#10;\usepackage{amssymb}&#10;\usepackage{array}&#10;\pagestyle{empty}&#10;\begin{document}&#10;&#10;$d_{diff}(t)=\|P_{rad}(t) - P_{prediction}(t)\|$&#10;&#10;\end{document}"/>
  <p:tag name="IGUANATEXSIZE" val="20"/>
  <p:tag name="IGUANATEXCURSOR" val="190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169,479"/>
  <p:tag name="LATEXADDIN" val="\documentclass{article}&#10;\usepackage{amsmath}&#10;\pagestyle{empty}&#10;\begin{document}&#10;&#10;&#10;$\varepsilon(t)=%&#10;\left\{\begin{array}{ll}%&#10;           1-\frac{d_{diff}(t)}{P_{rad}(t)}&amp;,%&#10;           \,\,d_{diff}&lt;P_{rad}\\%&#10;           0&amp;,\text{ else}&#10;       \end{array}\right\}$&#10;%\vartheta=\overline{\varepsilon(t)}&#10;\end{document}"/>
  <p:tag name="IGUANATEXSIZE" val="20"/>
  <p:tag name="IGUANATEXCURSOR" val="314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437,1953"/>
  <p:tag name="LATEXADDIN" val="\documentclass{article}&#10;\usepackage{amsmath}&#10;\pagestyle{empty}&#10;\begin{document}&#10;&#10;$\vartheta=\overline{\varepsilon(t)}$&#10;&#10;&#10;\end{document}"/>
  <p:tag name="IGUANATEXSIZE" val="20"/>
  <p:tag name="IGUANATEXCURSOR" val="118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Breitbild</PresentationFormat>
  <Paragraphs>186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Wingdings</vt:lpstr>
      <vt:lpstr>Office</vt:lpstr>
      <vt:lpstr>Report: Sensitivity Analysis of Radiation Distributions in W7X</vt:lpstr>
      <vt:lpstr>Background &amp; Motivation</vt:lpstr>
      <vt:lpstr>Background &amp; Motivation</vt:lpstr>
      <vt:lpstr>Background &amp; Motivation</vt:lpstr>
      <vt:lpstr>Background &amp; Motivation</vt:lpstr>
      <vt:lpstr>Background &amp; Motivation</vt:lpstr>
      <vt:lpstr>Feedback Evaluation</vt:lpstr>
      <vt:lpstr>Feedback Evaluation</vt:lpstr>
      <vt:lpstr>Feedback Evaluation</vt:lpstr>
      <vt:lpstr>Feedback Evaluation</vt:lpstr>
      <vt:lpstr>STRAHL Simulations of Carbon Radiation</vt:lpstr>
      <vt:lpstr>STRAHL Simulations of Carbon Radiation</vt:lpstr>
      <vt:lpstr>STRAHL Simulations: 60% v 90%</vt:lpstr>
      <vt:lpstr>STRAHL Simulations: 60% v 90%</vt:lpstr>
      <vt:lpstr>STRAHL Simulations: 60% v 100%</vt:lpstr>
      <vt:lpstr>STRAHL Simulations: 60% v 100%</vt:lpstr>
      <vt:lpstr>STRAHL Simulations: 90% v 100%</vt:lpstr>
      <vt:lpstr>STRAHL Simulations: 90% v 100%</vt:lpstr>
      <vt:lpstr>Future Investigation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105</cp:revision>
  <dcterms:created xsi:type="dcterms:W3CDTF">2018-08-24T10:28:29Z</dcterms:created>
  <dcterms:modified xsi:type="dcterms:W3CDTF">2020-01-20T14:05:16Z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